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341" r:id="rId5"/>
    <p:sldId id="256" r:id="rId6"/>
    <p:sldId id="338" r:id="rId7"/>
    <p:sldId id="481" r:id="rId8"/>
    <p:sldId id="498" r:id="rId9"/>
    <p:sldId id="343" r:id="rId10"/>
    <p:sldId id="506" r:id="rId11"/>
    <p:sldId id="396" r:id="rId12"/>
    <p:sldId id="340" r:id="rId13"/>
    <p:sldId id="397" r:id="rId14"/>
    <p:sldId id="504" r:id="rId15"/>
    <p:sldId id="505" r:id="rId16"/>
    <p:sldId id="398" r:id="rId17"/>
    <p:sldId id="401" r:id="rId18"/>
    <p:sldId id="496" r:id="rId19"/>
    <p:sldId id="503" r:id="rId20"/>
    <p:sldId id="4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263250"/>
    <a:srgbClr val="263248"/>
    <a:srgbClr val="263254"/>
    <a:srgbClr val="271F52"/>
    <a:srgbClr val="3A2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D07005-228F-4CC2-A957-FFB7340EA1A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GB"/>
        </a:p>
      </dgm:t>
    </dgm:pt>
    <dgm:pt modelId="{9514E17D-9815-46B7-B1B0-C1D8F661BE85}" type="pres">
      <dgm:prSet presAssocID="{CFD07005-228F-4CC2-A957-FFB7340EA1AA}" presName="linear" presStyleCnt="0">
        <dgm:presLayoutVars>
          <dgm:dir/>
          <dgm:resizeHandles val="exact"/>
        </dgm:presLayoutVars>
      </dgm:prSet>
      <dgm:spPr/>
    </dgm:pt>
  </dgm:ptLst>
  <dgm:cxnLst>
    <dgm:cxn modelId="{269D96C5-64A7-43B2-B8F2-8B9FA0907E8B}" type="presOf" srcId="{CFD07005-228F-4CC2-A957-FFB7340EA1AA}" destId="{9514E17D-9815-46B7-B1B0-C1D8F661BE85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A20991-DFE5-4485-8030-F51F1C053A9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07EEA5BE-9D57-4819-B1E4-60CC5482C896}">
      <dgm:prSet phldrT="[Text]"/>
      <dgm:spPr/>
      <dgm:t>
        <a:bodyPr/>
        <a:lstStyle/>
        <a:p>
          <a:r>
            <a:rPr lang="en-US" dirty="0"/>
            <a:t>EBacc Humanities</a:t>
          </a:r>
          <a:endParaRPr lang="en-GB" dirty="0"/>
        </a:p>
      </dgm:t>
    </dgm:pt>
    <dgm:pt modelId="{F2AC6E4D-A40E-4C42-B4CD-9FF293906B0B}" type="parTrans" cxnId="{C68E3C74-053B-4666-9237-94600711872D}">
      <dgm:prSet/>
      <dgm:spPr/>
      <dgm:t>
        <a:bodyPr/>
        <a:lstStyle/>
        <a:p>
          <a:endParaRPr lang="en-GB"/>
        </a:p>
      </dgm:t>
    </dgm:pt>
    <dgm:pt modelId="{BCB1845B-44B3-4B45-8D7F-E504B0CF0B6F}" type="sibTrans" cxnId="{C68E3C74-053B-4666-9237-94600711872D}">
      <dgm:prSet/>
      <dgm:spPr/>
      <dgm:t>
        <a:bodyPr/>
        <a:lstStyle/>
        <a:p>
          <a:endParaRPr lang="en-GB"/>
        </a:p>
      </dgm:t>
    </dgm:pt>
    <dgm:pt modelId="{E039E760-9ECA-4CFD-91C9-B4404DB5023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/>
            <a:t>Geography</a:t>
          </a:r>
        </a:p>
        <a:p>
          <a:pPr>
            <a:buFont typeface="Arial" panose="020B0604020202020204" pitchFamily="34" charset="0"/>
            <a:buChar char="•"/>
          </a:pPr>
          <a:r>
            <a:rPr lang="en-US" sz="1600" dirty="0"/>
            <a:t>History</a:t>
          </a:r>
        </a:p>
      </dgm:t>
    </dgm:pt>
    <dgm:pt modelId="{D0F67387-1D4E-49DE-8008-9367A80365B3}" type="parTrans" cxnId="{329025D6-4904-43F1-9568-E28F38275541}">
      <dgm:prSet/>
      <dgm:spPr/>
      <dgm:t>
        <a:bodyPr/>
        <a:lstStyle/>
        <a:p>
          <a:endParaRPr lang="en-GB"/>
        </a:p>
      </dgm:t>
    </dgm:pt>
    <dgm:pt modelId="{66B9F3F9-14B4-465E-A021-534F3672AFCD}" type="sibTrans" cxnId="{329025D6-4904-43F1-9568-E28F38275541}">
      <dgm:prSet/>
      <dgm:spPr/>
      <dgm:t>
        <a:bodyPr/>
        <a:lstStyle/>
        <a:p>
          <a:endParaRPr lang="en-GB"/>
        </a:p>
      </dgm:t>
    </dgm:pt>
    <dgm:pt modelId="{99DDDC82-45BB-4A8B-82A1-AB8DBBDA9B07}">
      <dgm:prSet phldrT="[Text]"/>
      <dgm:spPr/>
      <dgm:t>
        <a:bodyPr/>
        <a:lstStyle/>
        <a:p>
          <a:r>
            <a:rPr lang="en-US" dirty="0"/>
            <a:t>EBacc MFL</a:t>
          </a:r>
          <a:endParaRPr lang="en-GB" dirty="0"/>
        </a:p>
      </dgm:t>
    </dgm:pt>
    <dgm:pt modelId="{525027C5-0B2D-4609-946E-14ECDA38557F}" type="parTrans" cxnId="{22F60D9B-38B9-4861-AC0F-AD71D1464CDB}">
      <dgm:prSet/>
      <dgm:spPr/>
      <dgm:t>
        <a:bodyPr/>
        <a:lstStyle/>
        <a:p>
          <a:endParaRPr lang="en-GB"/>
        </a:p>
      </dgm:t>
    </dgm:pt>
    <dgm:pt modelId="{021416BA-38BD-404F-84BA-AB692BBF822B}" type="sibTrans" cxnId="{22F60D9B-38B9-4861-AC0F-AD71D1464CDB}">
      <dgm:prSet/>
      <dgm:spPr/>
      <dgm:t>
        <a:bodyPr/>
        <a:lstStyle/>
        <a:p>
          <a:endParaRPr lang="en-GB"/>
        </a:p>
      </dgm:t>
    </dgm:pt>
    <dgm:pt modelId="{C4C150E2-A23A-4ED9-8B84-D22717C5E5BD}">
      <dgm:prSet phldrT="[Text]" custT="1"/>
      <dgm:spPr/>
      <dgm:t>
        <a:bodyPr/>
        <a:lstStyle/>
        <a:p>
          <a:r>
            <a:rPr lang="en-US" sz="1600" dirty="0"/>
            <a:t>French</a:t>
          </a:r>
        </a:p>
        <a:p>
          <a:r>
            <a:rPr lang="en-US" sz="1600" dirty="0"/>
            <a:t>German</a:t>
          </a:r>
        </a:p>
        <a:p>
          <a:endParaRPr lang="en-GB" sz="1600" dirty="0"/>
        </a:p>
      </dgm:t>
    </dgm:pt>
    <dgm:pt modelId="{46F1C6A4-C069-44C6-BA77-94B3A4DF2140}" type="parTrans" cxnId="{264D504B-A32B-4FCA-B086-AC4ED4FBDB2F}">
      <dgm:prSet/>
      <dgm:spPr/>
      <dgm:t>
        <a:bodyPr/>
        <a:lstStyle/>
        <a:p>
          <a:endParaRPr lang="en-GB"/>
        </a:p>
      </dgm:t>
    </dgm:pt>
    <dgm:pt modelId="{FC0D9E42-7130-4238-8C58-8C4A44D295A1}" type="sibTrans" cxnId="{264D504B-A32B-4FCA-B086-AC4ED4FBDB2F}">
      <dgm:prSet/>
      <dgm:spPr/>
      <dgm:t>
        <a:bodyPr/>
        <a:lstStyle/>
        <a:p>
          <a:endParaRPr lang="en-GB"/>
        </a:p>
      </dgm:t>
    </dgm:pt>
    <dgm:pt modelId="{56DDF54E-45A8-4183-A16E-060C6195ECB8}">
      <dgm:prSet phldrT="[Text]"/>
      <dgm:spPr/>
      <dgm:t>
        <a:bodyPr/>
        <a:lstStyle/>
        <a:p>
          <a:r>
            <a:rPr lang="en-US" dirty="0"/>
            <a:t>Optional Curriculum</a:t>
          </a:r>
          <a:endParaRPr lang="en-GB" dirty="0"/>
        </a:p>
      </dgm:t>
    </dgm:pt>
    <dgm:pt modelId="{5EE4C5CB-199A-40E4-9D92-41AD891AE407}" type="parTrans" cxnId="{BC07D25B-FA79-4F94-813A-6C3B600C2654}">
      <dgm:prSet/>
      <dgm:spPr/>
      <dgm:t>
        <a:bodyPr/>
        <a:lstStyle/>
        <a:p>
          <a:endParaRPr lang="en-GB"/>
        </a:p>
      </dgm:t>
    </dgm:pt>
    <dgm:pt modelId="{79F47F58-291A-49DB-AB2A-3D511E25CC63}" type="sibTrans" cxnId="{BC07D25B-FA79-4F94-813A-6C3B600C2654}">
      <dgm:prSet/>
      <dgm:spPr/>
      <dgm:t>
        <a:bodyPr/>
        <a:lstStyle/>
        <a:p>
          <a:endParaRPr lang="en-GB"/>
        </a:p>
      </dgm:t>
    </dgm:pt>
    <dgm:pt modelId="{3A78F619-B78F-4ED2-B35A-4C9BB8A20746}">
      <dgm:prSet phldrT="[Text]" custT="1"/>
      <dgm:spPr/>
      <dgm:t>
        <a:bodyPr/>
        <a:lstStyle/>
        <a:p>
          <a:r>
            <a:rPr lang="en-GB" sz="1400" dirty="0">
              <a:highlight>
                <a:srgbClr val="FFFF00"/>
              </a:highlight>
            </a:rPr>
            <a:t>Art and Design</a:t>
          </a:r>
        </a:p>
      </dgm:t>
    </dgm:pt>
    <dgm:pt modelId="{D1F7D93F-8EC7-44BD-B7FE-C7485ED341EC}" type="parTrans" cxnId="{D6760327-8ABA-4550-AB25-672A5AD8F20F}">
      <dgm:prSet/>
      <dgm:spPr/>
      <dgm:t>
        <a:bodyPr/>
        <a:lstStyle/>
        <a:p>
          <a:endParaRPr lang="en-GB"/>
        </a:p>
      </dgm:t>
    </dgm:pt>
    <dgm:pt modelId="{71C25518-4886-4EA2-960B-30D10A628DA9}" type="sibTrans" cxnId="{D6760327-8ABA-4550-AB25-672A5AD8F20F}">
      <dgm:prSet/>
      <dgm:spPr/>
      <dgm:t>
        <a:bodyPr/>
        <a:lstStyle/>
        <a:p>
          <a:endParaRPr lang="en-GB"/>
        </a:p>
      </dgm:t>
    </dgm:pt>
    <dgm:pt modelId="{72E9BFC6-DB59-47FB-AAE2-AEF97D46E1B9}">
      <dgm:prSet custT="1"/>
      <dgm:spPr/>
      <dgm:t>
        <a:bodyPr/>
        <a:lstStyle/>
        <a:p>
          <a:r>
            <a:rPr lang="en-GB" sz="1400" dirty="0"/>
            <a:t>Business</a:t>
          </a:r>
        </a:p>
      </dgm:t>
    </dgm:pt>
    <dgm:pt modelId="{73CE8764-814D-45DB-8057-2A2248EDF019}" type="parTrans" cxnId="{EC74626E-90AF-4D73-91BA-13C19D8C8AAB}">
      <dgm:prSet/>
      <dgm:spPr/>
      <dgm:t>
        <a:bodyPr/>
        <a:lstStyle/>
        <a:p>
          <a:endParaRPr lang="en-GB"/>
        </a:p>
      </dgm:t>
    </dgm:pt>
    <dgm:pt modelId="{55AC6BB2-31D9-4985-9A04-46708A8FC0D3}" type="sibTrans" cxnId="{EC74626E-90AF-4D73-91BA-13C19D8C8AAB}">
      <dgm:prSet/>
      <dgm:spPr/>
      <dgm:t>
        <a:bodyPr/>
        <a:lstStyle/>
        <a:p>
          <a:endParaRPr lang="en-GB"/>
        </a:p>
      </dgm:t>
    </dgm:pt>
    <dgm:pt modelId="{D5BB0F08-7455-4354-8300-EE3D6D4F2291}">
      <dgm:prSet custT="1"/>
      <dgm:spPr/>
      <dgm:t>
        <a:bodyPr/>
        <a:lstStyle/>
        <a:p>
          <a:r>
            <a:rPr lang="en-GB" sz="1400" dirty="0">
              <a:highlight>
                <a:srgbClr val="00FFFF"/>
              </a:highlight>
            </a:rPr>
            <a:t>Creative Media</a:t>
          </a:r>
        </a:p>
        <a:p>
          <a:r>
            <a:rPr lang="en-GB" sz="1400" dirty="0"/>
            <a:t>Design and Technology</a:t>
          </a:r>
        </a:p>
      </dgm:t>
    </dgm:pt>
    <dgm:pt modelId="{B27D4DAD-0BDB-4178-AA3A-3954353F03C0}" type="parTrans" cxnId="{2B97A8F5-2A43-4ED9-A20F-77E35A3BDC5A}">
      <dgm:prSet/>
      <dgm:spPr/>
      <dgm:t>
        <a:bodyPr/>
        <a:lstStyle/>
        <a:p>
          <a:endParaRPr lang="en-GB"/>
        </a:p>
      </dgm:t>
    </dgm:pt>
    <dgm:pt modelId="{00E2C535-C286-412E-8FCD-5ECB11C8A038}" type="sibTrans" cxnId="{2B97A8F5-2A43-4ED9-A20F-77E35A3BDC5A}">
      <dgm:prSet/>
      <dgm:spPr/>
      <dgm:t>
        <a:bodyPr/>
        <a:lstStyle/>
        <a:p>
          <a:endParaRPr lang="en-GB"/>
        </a:p>
      </dgm:t>
    </dgm:pt>
    <dgm:pt modelId="{ADA48C77-83CE-4C0A-A1FD-40307CB3B40C}">
      <dgm:prSet custT="1"/>
      <dgm:spPr/>
      <dgm:t>
        <a:bodyPr/>
        <a:lstStyle/>
        <a:p>
          <a:r>
            <a:rPr lang="en-GB" sz="1400" dirty="0">
              <a:highlight>
                <a:srgbClr val="00FFFF"/>
              </a:highlight>
            </a:rPr>
            <a:t>Games Development Media</a:t>
          </a:r>
        </a:p>
        <a:p>
          <a:r>
            <a:rPr lang="en-US" sz="1400" dirty="0"/>
            <a:t>Information Technology</a:t>
          </a:r>
          <a:endParaRPr lang="en-GB" sz="1400" dirty="0"/>
        </a:p>
        <a:p>
          <a:r>
            <a:rPr lang="en-GB" sz="1400" dirty="0"/>
            <a:t>Music</a:t>
          </a:r>
        </a:p>
        <a:p>
          <a:r>
            <a:rPr lang="en-US" sz="1400" dirty="0"/>
            <a:t>Performing Arts</a:t>
          </a:r>
        </a:p>
        <a:p>
          <a:r>
            <a:rPr lang="en-GB" sz="1400" dirty="0">
              <a:highlight>
                <a:srgbClr val="FFFF00"/>
              </a:highlight>
            </a:rPr>
            <a:t>Photography</a:t>
          </a:r>
        </a:p>
      </dgm:t>
    </dgm:pt>
    <dgm:pt modelId="{E24F885B-D7A1-4F28-8583-D7D3BE764AF2}" type="parTrans" cxnId="{EA82BF2E-2B6C-41A1-A435-7C6AA94A5D00}">
      <dgm:prSet/>
      <dgm:spPr/>
      <dgm:t>
        <a:bodyPr/>
        <a:lstStyle/>
        <a:p>
          <a:endParaRPr lang="en-GB"/>
        </a:p>
      </dgm:t>
    </dgm:pt>
    <dgm:pt modelId="{1E757A5E-5EBB-4259-9D27-24E45DC65C97}" type="sibTrans" cxnId="{EA82BF2E-2B6C-41A1-A435-7C6AA94A5D00}">
      <dgm:prSet/>
      <dgm:spPr/>
      <dgm:t>
        <a:bodyPr/>
        <a:lstStyle/>
        <a:p>
          <a:endParaRPr lang="en-GB"/>
        </a:p>
      </dgm:t>
    </dgm:pt>
    <dgm:pt modelId="{2594B527-5646-4F35-904B-16588CFC697F}">
      <dgm:prSet custT="1"/>
      <dgm:spPr/>
      <dgm:t>
        <a:bodyPr/>
        <a:lstStyle/>
        <a:p>
          <a:r>
            <a:rPr lang="en-GB" sz="1400" dirty="0"/>
            <a:t>Religious Studies</a:t>
          </a:r>
        </a:p>
      </dgm:t>
    </dgm:pt>
    <dgm:pt modelId="{5FC61591-E434-4AB0-9FA7-B75E57E2C70C}" type="parTrans" cxnId="{E0FCF11D-E095-4A20-A0D2-4C8253371F04}">
      <dgm:prSet/>
      <dgm:spPr/>
      <dgm:t>
        <a:bodyPr/>
        <a:lstStyle/>
        <a:p>
          <a:endParaRPr lang="en-GB"/>
        </a:p>
      </dgm:t>
    </dgm:pt>
    <dgm:pt modelId="{5F50E1E9-5871-42FE-AB96-923C41D8B0CD}" type="sibTrans" cxnId="{E0FCF11D-E095-4A20-A0D2-4C8253371F04}">
      <dgm:prSet/>
      <dgm:spPr/>
      <dgm:t>
        <a:bodyPr/>
        <a:lstStyle/>
        <a:p>
          <a:endParaRPr lang="en-GB"/>
        </a:p>
      </dgm:t>
    </dgm:pt>
    <dgm:pt modelId="{9F291A9C-B0F6-4964-97DB-4FCB9C43A67F}">
      <dgm:prSet custT="1"/>
      <dgm:spPr/>
      <dgm:t>
        <a:bodyPr/>
        <a:lstStyle/>
        <a:p>
          <a:r>
            <a:rPr lang="en-GB" sz="1400" dirty="0"/>
            <a:t>Sociology </a:t>
          </a:r>
        </a:p>
        <a:p>
          <a:r>
            <a:rPr lang="en-US" sz="1400" dirty="0"/>
            <a:t>Sport</a:t>
          </a:r>
          <a:endParaRPr lang="en-GB" sz="1400" dirty="0"/>
        </a:p>
      </dgm:t>
    </dgm:pt>
    <dgm:pt modelId="{9276DD2C-7984-45CB-A191-E6D50A7FC40B}" type="parTrans" cxnId="{9C6A85C8-D126-47B0-B54B-42E47A97640A}">
      <dgm:prSet/>
      <dgm:spPr/>
      <dgm:t>
        <a:bodyPr/>
        <a:lstStyle/>
        <a:p>
          <a:endParaRPr lang="en-GB"/>
        </a:p>
      </dgm:t>
    </dgm:pt>
    <dgm:pt modelId="{62C2502D-4A95-4695-9BB5-786586A551AF}" type="sibTrans" cxnId="{9C6A85C8-D126-47B0-B54B-42E47A97640A}">
      <dgm:prSet/>
      <dgm:spPr/>
      <dgm:t>
        <a:bodyPr/>
        <a:lstStyle/>
        <a:p>
          <a:endParaRPr lang="en-GB"/>
        </a:p>
      </dgm:t>
    </dgm:pt>
    <dgm:pt modelId="{F689AF54-46FF-48E3-87A0-4837697A02E6}">
      <dgm:prSet custT="1"/>
      <dgm:spPr/>
      <dgm:t>
        <a:bodyPr/>
        <a:lstStyle/>
        <a:p>
          <a:r>
            <a:rPr lang="en-GB" sz="1400" dirty="0"/>
            <a:t>Food Preparation and Nutrition</a:t>
          </a:r>
        </a:p>
      </dgm:t>
    </dgm:pt>
    <dgm:pt modelId="{507DA327-14CA-4B7A-B8BE-61158851AB59}" type="parTrans" cxnId="{D5AC0208-8B89-4946-9045-DB45ADEF6FC7}">
      <dgm:prSet/>
      <dgm:spPr/>
      <dgm:t>
        <a:bodyPr/>
        <a:lstStyle/>
        <a:p>
          <a:endParaRPr lang="en-GB"/>
        </a:p>
      </dgm:t>
    </dgm:pt>
    <dgm:pt modelId="{32DA4A27-236B-4D2A-844F-61C0B4EC6482}" type="sibTrans" cxnId="{D5AC0208-8B89-4946-9045-DB45ADEF6FC7}">
      <dgm:prSet/>
      <dgm:spPr/>
      <dgm:t>
        <a:bodyPr/>
        <a:lstStyle/>
        <a:p>
          <a:endParaRPr lang="en-GB"/>
        </a:p>
      </dgm:t>
    </dgm:pt>
    <dgm:pt modelId="{D430A976-CEC9-444E-BA4B-400D13A4F927}">
      <dgm:prSet custT="1"/>
      <dgm:spPr/>
      <dgm:t>
        <a:bodyPr/>
        <a:lstStyle/>
        <a:p>
          <a:r>
            <a:rPr lang="en-US" sz="1400" dirty="0"/>
            <a:t>Psychology</a:t>
          </a:r>
          <a:endParaRPr lang="en-GB" sz="1400" dirty="0"/>
        </a:p>
      </dgm:t>
    </dgm:pt>
    <dgm:pt modelId="{BEA320D0-3105-46DA-B57B-5CA3CEB03089}" type="parTrans" cxnId="{D5A0A025-3780-49A7-BAE5-939A03BBD557}">
      <dgm:prSet/>
      <dgm:spPr/>
      <dgm:t>
        <a:bodyPr/>
        <a:lstStyle/>
        <a:p>
          <a:endParaRPr lang="en-GB"/>
        </a:p>
      </dgm:t>
    </dgm:pt>
    <dgm:pt modelId="{CB77D7FA-6F2C-4D77-90AF-AA0E1B3E2720}" type="sibTrans" cxnId="{D5A0A025-3780-49A7-BAE5-939A03BBD557}">
      <dgm:prSet/>
      <dgm:spPr/>
      <dgm:t>
        <a:bodyPr/>
        <a:lstStyle/>
        <a:p>
          <a:endParaRPr lang="en-GB"/>
        </a:p>
      </dgm:t>
    </dgm:pt>
    <dgm:pt modelId="{B3B5C2A2-0F23-4B82-9CEB-ECA7FAB6E92A}" type="pres">
      <dgm:prSet presAssocID="{8BA20991-DFE5-4485-8030-F51F1C053A9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BE304A99-57E0-42E7-AF0D-B25CCB9DDD4B}" type="pres">
      <dgm:prSet presAssocID="{07EEA5BE-9D57-4819-B1E4-60CC5482C896}" presName="parentText1" presStyleLbl="node1" presStyleIdx="0" presStyleCnt="3" custLinFactNeighborX="-1350" custLinFactNeighborY="-48673">
        <dgm:presLayoutVars>
          <dgm:chMax/>
          <dgm:chPref val="3"/>
          <dgm:bulletEnabled val="1"/>
        </dgm:presLayoutVars>
      </dgm:prSet>
      <dgm:spPr/>
    </dgm:pt>
    <dgm:pt modelId="{07EC0328-9074-49C5-B6F5-802AB6AAA74B}" type="pres">
      <dgm:prSet presAssocID="{07EEA5BE-9D57-4819-B1E4-60CC5482C896}" presName="childText1" presStyleLbl="solidAlignAcc1" presStyleIdx="0" presStyleCnt="3" custScaleY="40469" custLinFactNeighborX="744" custLinFactNeighborY="-56816">
        <dgm:presLayoutVars>
          <dgm:chMax val="0"/>
          <dgm:chPref val="0"/>
          <dgm:bulletEnabled val="1"/>
        </dgm:presLayoutVars>
      </dgm:prSet>
      <dgm:spPr/>
    </dgm:pt>
    <dgm:pt modelId="{263CD07F-837B-4C6D-AA0A-2BDA01734A28}" type="pres">
      <dgm:prSet presAssocID="{99DDDC82-45BB-4A8B-82A1-AB8DBBDA9B07}" presName="parentText2" presStyleLbl="node1" presStyleIdx="1" presStyleCnt="3" custLinFactNeighborX="419" custLinFactNeighborY="-34953">
        <dgm:presLayoutVars>
          <dgm:chMax/>
          <dgm:chPref val="3"/>
          <dgm:bulletEnabled val="1"/>
        </dgm:presLayoutVars>
      </dgm:prSet>
      <dgm:spPr/>
    </dgm:pt>
    <dgm:pt modelId="{CE8B2D2B-A4FD-40F9-B842-D93C4BAE0AEA}" type="pres">
      <dgm:prSet presAssocID="{99DDDC82-45BB-4A8B-82A1-AB8DBBDA9B07}" presName="childText2" presStyleLbl="solidAlignAcc1" presStyleIdx="1" presStyleCnt="3" custScaleY="32684" custLinFactNeighborX="1550" custLinFactNeighborY="-54957">
        <dgm:presLayoutVars>
          <dgm:chMax val="0"/>
          <dgm:chPref val="0"/>
          <dgm:bulletEnabled val="1"/>
        </dgm:presLayoutVars>
      </dgm:prSet>
      <dgm:spPr/>
    </dgm:pt>
    <dgm:pt modelId="{72C28F92-EDB9-4C9A-9617-C541F0020231}" type="pres">
      <dgm:prSet presAssocID="{56DDF54E-45A8-4183-A16E-060C6195ECB8}" presName="parentText3" presStyleLbl="node1" presStyleIdx="2" presStyleCnt="3" custLinFactNeighborX="755" custLinFactNeighborY="-18533">
        <dgm:presLayoutVars>
          <dgm:chMax/>
          <dgm:chPref val="3"/>
          <dgm:bulletEnabled val="1"/>
        </dgm:presLayoutVars>
      </dgm:prSet>
      <dgm:spPr/>
    </dgm:pt>
    <dgm:pt modelId="{D028EC83-A72B-4786-BD59-E0A8209F4994}" type="pres">
      <dgm:prSet presAssocID="{56DDF54E-45A8-4183-A16E-060C6195ECB8}" presName="childText3" presStyleLbl="solidAlignAcc1" presStyleIdx="2" presStyleCnt="3" custScaleX="101992" custScaleY="187652" custLinFactNeighborX="749" custLinFactNeighborY="31624">
        <dgm:presLayoutVars>
          <dgm:chMax val="0"/>
          <dgm:chPref val="0"/>
          <dgm:bulletEnabled val="1"/>
        </dgm:presLayoutVars>
      </dgm:prSet>
      <dgm:spPr/>
    </dgm:pt>
  </dgm:ptLst>
  <dgm:cxnLst>
    <dgm:cxn modelId="{D5AC0208-8B89-4946-9045-DB45ADEF6FC7}" srcId="{56DDF54E-45A8-4183-A16E-060C6195ECB8}" destId="{F689AF54-46FF-48E3-87A0-4837697A02E6}" srcOrd="3" destOrd="0" parTransId="{507DA327-14CA-4B7A-B8BE-61158851AB59}" sibTransId="{32DA4A27-236B-4D2A-844F-61C0B4EC6482}"/>
    <dgm:cxn modelId="{D4891908-3FD0-49F1-8E9C-BA83B1BFD160}" type="presOf" srcId="{07EEA5BE-9D57-4819-B1E4-60CC5482C896}" destId="{BE304A99-57E0-42E7-AF0D-B25CCB9DDD4B}" srcOrd="0" destOrd="0" presId="urn:microsoft.com/office/officeart/2009/3/layout/IncreasingArrowsProcess"/>
    <dgm:cxn modelId="{E0FCF11D-E095-4A20-A0D2-4C8253371F04}" srcId="{56DDF54E-45A8-4183-A16E-060C6195ECB8}" destId="{2594B527-5646-4F35-904B-16588CFC697F}" srcOrd="6" destOrd="0" parTransId="{5FC61591-E434-4AB0-9FA7-B75E57E2C70C}" sibTransId="{5F50E1E9-5871-42FE-AB96-923C41D8B0CD}"/>
    <dgm:cxn modelId="{973E4D1F-8D95-4AB9-8ECB-7AB7022F6515}" type="presOf" srcId="{E039E760-9ECA-4CFD-91C9-B4404DB5023C}" destId="{07EC0328-9074-49C5-B6F5-802AB6AAA74B}" srcOrd="0" destOrd="0" presId="urn:microsoft.com/office/officeart/2009/3/layout/IncreasingArrowsProcess"/>
    <dgm:cxn modelId="{D5A0A025-3780-49A7-BAE5-939A03BBD557}" srcId="{56DDF54E-45A8-4183-A16E-060C6195ECB8}" destId="{D430A976-CEC9-444E-BA4B-400D13A4F927}" srcOrd="5" destOrd="0" parTransId="{BEA320D0-3105-46DA-B57B-5CA3CEB03089}" sibTransId="{CB77D7FA-6F2C-4D77-90AF-AA0E1B3E2720}"/>
    <dgm:cxn modelId="{D6760327-8ABA-4550-AB25-672A5AD8F20F}" srcId="{56DDF54E-45A8-4183-A16E-060C6195ECB8}" destId="{3A78F619-B78F-4ED2-B35A-4C9BB8A20746}" srcOrd="0" destOrd="0" parTransId="{D1F7D93F-8EC7-44BD-B7FE-C7485ED341EC}" sibTransId="{71C25518-4886-4EA2-960B-30D10A628DA9}"/>
    <dgm:cxn modelId="{EA82BF2E-2B6C-41A1-A435-7C6AA94A5D00}" srcId="{56DDF54E-45A8-4183-A16E-060C6195ECB8}" destId="{ADA48C77-83CE-4C0A-A1FD-40307CB3B40C}" srcOrd="4" destOrd="0" parTransId="{E24F885B-D7A1-4F28-8583-D7D3BE764AF2}" sibTransId="{1E757A5E-5EBB-4259-9D27-24E45DC65C97}"/>
    <dgm:cxn modelId="{E0AA2C33-0140-4128-B09C-FEBE5D2BEA95}" type="presOf" srcId="{D430A976-CEC9-444E-BA4B-400D13A4F927}" destId="{D028EC83-A72B-4786-BD59-E0A8209F4994}" srcOrd="0" destOrd="5" presId="urn:microsoft.com/office/officeart/2009/3/layout/IncreasingArrowsProcess"/>
    <dgm:cxn modelId="{BC07D25B-FA79-4F94-813A-6C3B600C2654}" srcId="{8BA20991-DFE5-4485-8030-F51F1C053A91}" destId="{56DDF54E-45A8-4183-A16E-060C6195ECB8}" srcOrd="2" destOrd="0" parTransId="{5EE4C5CB-199A-40E4-9D92-41AD891AE407}" sibTransId="{79F47F58-291A-49DB-AB2A-3D511E25CC63}"/>
    <dgm:cxn modelId="{254E2044-DC59-428D-A2A1-F54B623FFD57}" type="presOf" srcId="{3A78F619-B78F-4ED2-B35A-4C9BB8A20746}" destId="{D028EC83-A72B-4786-BD59-E0A8209F4994}" srcOrd="0" destOrd="0" presId="urn:microsoft.com/office/officeart/2009/3/layout/IncreasingArrowsProcess"/>
    <dgm:cxn modelId="{264D504B-A32B-4FCA-B086-AC4ED4FBDB2F}" srcId="{99DDDC82-45BB-4A8B-82A1-AB8DBBDA9B07}" destId="{C4C150E2-A23A-4ED9-8B84-D22717C5E5BD}" srcOrd="0" destOrd="0" parTransId="{46F1C6A4-C069-44C6-BA77-94B3A4DF2140}" sibTransId="{FC0D9E42-7130-4238-8C58-8C4A44D295A1}"/>
    <dgm:cxn modelId="{EC74626E-90AF-4D73-91BA-13C19D8C8AAB}" srcId="{56DDF54E-45A8-4183-A16E-060C6195ECB8}" destId="{72E9BFC6-DB59-47FB-AAE2-AEF97D46E1B9}" srcOrd="1" destOrd="0" parTransId="{73CE8764-814D-45DB-8057-2A2248EDF019}" sibTransId="{55AC6BB2-31D9-4985-9A04-46708A8FC0D3}"/>
    <dgm:cxn modelId="{D79C4B51-D7B3-43B3-9A2F-3AC5A9364F1D}" type="presOf" srcId="{C4C150E2-A23A-4ED9-8B84-D22717C5E5BD}" destId="{CE8B2D2B-A4FD-40F9-B842-D93C4BAE0AEA}" srcOrd="0" destOrd="0" presId="urn:microsoft.com/office/officeart/2009/3/layout/IncreasingArrowsProcess"/>
    <dgm:cxn modelId="{E871CD73-44EC-4210-807C-E1FAF69EC9C4}" type="presOf" srcId="{8BA20991-DFE5-4485-8030-F51F1C053A91}" destId="{B3B5C2A2-0F23-4B82-9CEB-ECA7FAB6E92A}" srcOrd="0" destOrd="0" presId="urn:microsoft.com/office/officeart/2009/3/layout/IncreasingArrowsProcess"/>
    <dgm:cxn modelId="{C68E3C74-053B-4666-9237-94600711872D}" srcId="{8BA20991-DFE5-4485-8030-F51F1C053A91}" destId="{07EEA5BE-9D57-4819-B1E4-60CC5482C896}" srcOrd="0" destOrd="0" parTransId="{F2AC6E4D-A40E-4C42-B4CD-9FF293906B0B}" sibTransId="{BCB1845B-44B3-4B45-8D7F-E504B0CF0B6F}"/>
    <dgm:cxn modelId="{D6CAD058-829A-41D6-B483-A99EE66B2B2E}" type="presOf" srcId="{56DDF54E-45A8-4183-A16E-060C6195ECB8}" destId="{72C28F92-EDB9-4C9A-9617-C541F0020231}" srcOrd="0" destOrd="0" presId="urn:microsoft.com/office/officeart/2009/3/layout/IncreasingArrowsProcess"/>
    <dgm:cxn modelId="{201B9886-63BD-4EAA-BA3E-F2857EC4F321}" type="presOf" srcId="{2594B527-5646-4F35-904B-16588CFC697F}" destId="{D028EC83-A72B-4786-BD59-E0A8209F4994}" srcOrd="0" destOrd="6" presId="urn:microsoft.com/office/officeart/2009/3/layout/IncreasingArrowsProcess"/>
    <dgm:cxn modelId="{22F60D9B-38B9-4861-AC0F-AD71D1464CDB}" srcId="{8BA20991-DFE5-4485-8030-F51F1C053A91}" destId="{99DDDC82-45BB-4A8B-82A1-AB8DBBDA9B07}" srcOrd="1" destOrd="0" parTransId="{525027C5-0B2D-4609-946E-14ECDA38557F}" sibTransId="{021416BA-38BD-404F-84BA-AB692BBF822B}"/>
    <dgm:cxn modelId="{FCD0149B-4309-45DE-8F9C-43673AF15855}" type="presOf" srcId="{72E9BFC6-DB59-47FB-AAE2-AEF97D46E1B9}" destId="{D028EC83-A72B-4786-BD59-E0A8209F4994}" srcOrd="0" destOrd="1" presId="urn:microsoft.com/office/officeart/2009/3/layout/IncreasingArrowsProcess"/>
    <dgm:cxn modelId="{68A7B59E-440C-4387-A988-95859F21572B}" type="presOf" srcId="{D5BB0F08-7455-4354-8300-EE3D6D4F2291}" destId="{D028EC83-A72B-4786-BD59-E0A8209F4994}" srcOrd="0" destOrd="2" presId="urn:microsoft.com/office/officeart/2009/3/layout/IncreasingArrowsProcess"/>
    <dgm:cxn modelId="{9C6A85C8-D126-47B0-B54B-42E47A97640A}" srcId="{56DDF54E-45A8-4183-A16E-060C6195ECB8}" destId="{9F291A9C-B0F6-4964-97DB-4FCB9C43A67F}" srcOrd="7" destOrd="0" parTransId="{9276DD2C-7984-45CB-A191-E6D50A7FC40B}" sibTransId="{62C2502D-4A95-4695-9BB5-786586A551AF}"/>
    <dgm:cxn modelId="{BCA4CAC9-EEA1-42E0-BA77-7BA5BF920A6D}" type="presOf" srcId="{ADA48C77-83CE-4C0A-A1FD-40307CB3B40C}" destId="{D028EC83-A72B-4786-BD59-E0A8209F4994}" srcOrd="0" destOrd="4" presId="urn:microsoft.com/office/officeart/2009/3/layout/IncreasingArrowsProcess"/>
    <dgm:cxn modelId="{84C011D1-B29B-4F31-B239-EEA55C939008}" type="presOf" srcId="{F689AF54-46FF-48E3-87A0-4837697A02E6}" destId="{D028EC83-A72B-4786-BD59-E0A8209F4994}" srcOrd="0" destOrd="3" presId="urn:microsoft.com/office/officeart/2009/3/layout/IncreasingArrowsProcess"/>
    <dgm:cxn modelId="{811A61D2-2194-4490-9564-9A2AF7711BD2}" type="presOf" srcId="{9F291A9C-B0F6-4964-97DB-4FCB9C43A67F}" destId="{D028EC83-A72B-4786-BD59-E0A8209F4994}" srcOrd="0" destOrd="7" presId="urn:microsoft.com/office/officeart/2009/3/layout/IncreasingArrowsProcess"/>
    <dgm:cxn modelId="{329025D6-4904-43F1-9568-E28F38275541}" srcId="{07EEA5BE-9D57-4819-B1E4-60CC5482C896}" destId="{E039E760-9ECA-4CFD-91C9-B4404DB5023C}" srcOrd="0" destOrd="0" parTransId="{D0F67387-1D4E-49DE-8008-9367A80365B3}" sibTransId="{66B9F3F9-14B4-465E-A021-534F3672AFCD}"/>
    <dgm:cxn modelId="{A752B6E0-D4A7-45FF-BD15-FD7C1ECB2C17}" type="presOf" srcId="{99DDDC82-45BB-4A8B-82A1-AB8DBBDA9B07}" destId="{263CD07F-837B-4C6D-AA0A-2BDA01734A28}" srcOrd="0" destOrd="0" presId="urn:microsoft.com/office/officeart/2009/3/layout/IncreasingArrowsProcess"/>
    <dgm:cxn modelId="{2B97A8F5-2A43-4ED9-A20F-77E35A3BDC5A}" srcId="{56DDF54E-45A8-4183-A16E-060C6195ECB8}" destId="{D5BB0F08-7455-4354-8300-EE3D6D4F2291}" srcOrd="2" destOrd="0" parTransId="{B27D4DAD-0BDB-4178-AA3A-3954353F03C0}" sibTransId="{00E2C535-C286-412E-8FCD-5ECB11C8A038}"/>
    <dgm:cxn modelId="{5139E1A8-17D2-41E7-A4B6-8647C7E93CDF}" type="presParOf" srcId="{B3B5C2A2-0F23-4B82-9CEB-ECA7FAB6E92A}" destId="{BE304A99-57E0-42E7-AF0D-B25CCB9DDD4B}" srcOrd="0" destOrd="0" presId="urn:microsoft.com/office/officeart/2009/3/layout/IncreasingArrowsProcess"/>
    <dgm:cxn modelId="{337C5C30-B748-48B4-B8D8-10AF49A941F6}" type="presParOf" srcId="{B3B5C2A2-0F23-4B82-9CEB-ECA7FAB6E92A}" destId="{07EC0328-9074-49C5-B6F5-802AB6AAA74B}" srcOrd="1" destOrd="0" presId="urn:microsoft.com/office/officeart/2009/3/layout/IncreasingArrowsProcess"/>
    <dgm:cxn modelId="{27312414-5519-4CB1-894A-DEE9DA62F42D}" type="presParOf" srcId="{B3B5C2A2-0F23-4B82-9CEB-ECA7FAB6E92A}" destId="{263CD07F-837B-4C6D-AA0A-2BDA01734A28}" srcOrd="2" destOrd="0" presId="urn:microsoft.com/office/officeart/2009/3/layout/IncreasingArrowsProcess"/>
    <dgm:cxn modelId="{57F54D16-8278-4D5A-810D-D359E9DA06B4}" type="presParOf" srcId="{B3B5C2A2-0F23-4B82-9CEB-ECA7FAB6E92A}" destId="{CE8B2D2B-A4FD-40F9-B842-D93C4BAE0AEA}" srcOrd="3" destOrd="0" presId="urn:microsoft.com/office/officeart/2009/3/layout/IncreasingArrowsProcess"/>
    <dgm:cxn modelId="{C56E1D72-6AB4-4B8E-A31F-7C5102C33458}" type="presParOf" srcId="{B3B5C2A2-0F23-4B82-9CEB-ECA7FAB6E92A}" destId="{72C28F92-EDB9-4C9A-9617-C541F0020231}" srcOrd="4" destOrd="0" presId="urn:microsoft.com/office/officeart/2009/3/layout/IncreasingArrowsProcess"/>
    <dgm:cxn modelId="{BB459173-2854-4049-9824-D98891042068}" type="presParOf" srcId="{B3B5C2A2-0F23-4B82-9CEB-ECA7FAB6E92A}" destId="{D028EC83-A72B-4786-BD59-E0A8209F4994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04A99-57E0-42E7-AF0D-B25CCB9DDD4B}">
      <dsp:nvSpPr>
        <dsp:cNvPr id="0" name=""/>
        <dsp:cNvSpPr/>
      </dsp:nvSpPr>
      <dsp:spPr>
        <a:xfrm>
          <a:off x="0" y="331009"/>
          <a:ext cx="8081129" cy="11769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683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EBacc Humanities</a:t>
          </a:r>
          <a:endParaRPr lang="en-GB" sz="2200" kern="1200" dirty="0"/>
        </a:p>
      </dsp:txBody>
      <dsp:txXfrm>
        <a:off x="0" y="625239"/>
        <a:ext cx="7786899" cy="588460"/>
      </dsp:txXfrm>
    </dsp:sp>
    <dsp:sp modelId="{07EC0328-9074-49C5-B6F5-802AB6AAA74B}">
      <dsp:nvSpPr>
        <dsp:cNvPr id="0" name=""/>
        <dsp:cNvSpPr/>
      </dsp:nvSpPr>
      <dsp:spPr>
        <a:xfrm>
          <a:off x="41953" y="1198143"/>
          <a:ext cx="2488987" cy="9175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/>
            <a:t>Geography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/>
            <a:t>History</a:t>
          </a:r>
        </a:p>
      </dsp:txBody>
      <dsp:txXfrm>
        <a:off x="41953" y="1198143"/>
        <a:ext cx="2488987" cy="917505"/>
      </dsp:txXfrm>
    </dsp:sp>
    <dsp:sp modelId="{263CD07F-837B-4C6D-AA0A-2BDA01734A28}">
      <dsp:nvSpPr>
        <dsp:cNvPr id="0" name=""/>
        <dsp:cNvSpPr/>
      </dsp:nvSpPr>
      <dsp:spPr>
        <a:xfrm>
          <a:off x="2535854" y="884790"/>
          <a:ext cx="5592141" cy="11769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683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EBacc MFL</a:t>
          </a:r>
          <a:endParaRPr lang="en-GB" sz="2200" kern="1200" dirty="0"/>
        </a:p>
      </dsp:txBody>
      <dsp:txXfrm>
        <a:off x="2535854" y="1179020"/>
        <a:ext cx="5297911" cy="588460"/>
      </dsp:txXfrm>
    </dsp:sp>
    <dsp:sp modelId="{CE8B2D2B-A4FD-40F9-B842-D93C4BAE0AEA}">
      <dsp:nvSpPr>
        <dsp:cNvPr id="0" name=""/>
        <dsp:cNvSpPr/>
      </dsp:nvSpPr>
      <dsp:spPr>
        <a:xfrm>
          <a:off x="2551002" y="1720847"/>
          <a:ext cx="2488987" cy="7410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French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German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>
        <a:off x="2551002" y="1720847"/>
        <a:ext cx="2488987" cy="741005"/>
      </dsp:txXfrm>
    </dsp:sp>
    <dsp:sp modelId="{72C28F92-EDB9-4C9A-9617-C541F0020231}">
      <dsp:nvSpPr>
        <dsp:cNvPr id="0" name=""/>
        <dsp:cNvSpPr/>
      </dsp:nvSpPr>
      <dsp:spPr>
        <a:xfrm>
          <a:off x="5024839" y="1470347"/>
          <a:ext cx="3103153" cy="11769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683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Optional Curriculum</a:t>
          </a:r>
          <a:endParaRPr lang="en-GB" sz="2200" kern="1200" dirty="0"/>
        </a:p>
      </dsp:txBody>
      <dsp:txXfrm>
        <a:off x="5024839" y="1764577"/>
        <a:ext cx="2808923" cy="588460"/>
      </dsp:txXfrm>
    </dsp:sp>
    <dsp:sp modelId="{D028EC83-A72B-4786-BD59-E0A8209F4994}">
      <dsp:nvSpPr>
        <dsp:cNvPr id="0" name=""/>
        <dsp:cNvSpPr/>
      </dsp:nvSpPr>
      <dsp:spPr>
        <a:xfrm>
          <a:off x="4995263" y="2323448"/>
          <a:ext cx="2538568" cy="41921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highlight>
                <a:srgbClr val="FFFF00"/>
              </a:highlight>
            </a:rPr>
            <a:t>Art and Design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Business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highlight>
                <a:srgbClr val="00FFFF"/>
              </a:highlight>
            </a:rPr>
            <a:t>Creative Media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Design and Technology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Food Preparation and Nutrition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highlight>
                <a:srgbClr val="00FFFF"/>
              </a:highlight>
            </a:rPr>
            <a:t>Games Development Media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Information Technology</a:t>
          </a:r>
          <a:endParaRPr lang="en-GB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Music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Performing Arts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highlight>
                <a:srgbClr val="FFFF00"/>
              </a:highlight>
            </a:rPr>
            <a:t>Photography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Psychology</a:t>
          </a:r>
          <a:endParaRPr lang="en-GB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Religious Studies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Sociology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Sport</a:t>
          </a:r>
          <a:endParaRPr lang="en-GB" sz="1400" kern="1200" dirty="0"/>
        </a:p>
      </dsp:txBody>
      <dsp:txXfrm>
        <a:off x="4995263" y="2323448"/>
        <a:ext cx="2538568" cy="4192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13ABCABE-1085-40FF-8A1A-C6C52F72770A}" type="datetimeFigureOut">
              <a:rPr lang="en-GB" smtClean="0"/>
              <a:pPr/>
              <a:t>16/01/2024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817ABA0D-1772-4E27-AF26-B4C4A9524CC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714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76914-5346-42A7-B33B-6D5AC9B55E0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159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76914-5346-42A7-B33B-6D5AC9B55E0B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384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76914-5346-42A7-B33B-6D5AC9B55E0B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428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A635-10DB-434F-868F-7635F00EB2B7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955B-DD0F-46EA-BE44-65712C2DC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58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A635-10DB-434F-868F-7635F00EB2B7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955B-DD0F-46EA-BE44-65712C2DC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43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A635-10DB-434F-868F-7635F00EB2B7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955B-DD0F-46EA-BE44-65712C2DC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28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A635-10DB-434F-868F-7635F00EB2B7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955B-DD0F-46EA-BE44-65712C2DC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606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A635-10DB-434F-868F-7635F00EB2B7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955B-DD0F-46EA-BE44-65712C2DC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32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A635-10DB-434F-868F-7635F00EB2B7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955B-DD0F-46EA-BE44-65712C2DC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98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A635-10DB-434F-868F-7635F00EB2B7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955B-DD0F-46EA-BE44-65712C2DC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8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A635-10DB-434F-868F-7635F00EB2B7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955B-DD0F-46EA-BE44-65712C2DC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94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A635-10DB-434F-868F-7635F00EB2B7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955B-DD0F-46EA-BE44-65712C2DC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67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A635-10DB-434F-868F-7635F00EB2B7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955B-DD0F-46EA-BE44-65712C2DC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8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A635-10DB-434F-868F-7635F00EB2B7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955B-DD0F-46EA-BE44-65712C2DC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13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0337A635-10DB-434F-868F-7635F00EB2B7}" type="datetimeFigureOut">
              <a:rPr lang="en-GB" smtClean="0"/>
              <a:pPr/>
              <a:t>16/01/2024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46FB955B-DD0F-46EA-BE44-65712C2DC2D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56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noreply@sims.co.u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hyperlink" Target="https://www.sims-options.co.uk/" TargetMode="Externa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sehigh.org/curriculum/subject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5DFF85-FEF1-4D13-A688-399787EE1B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93372" y="2743200"/>
            <a:ext cx="3171039" cy="3026096"/>
          </a:xfrm>
        </p:spPr>
        <p:txBody>
          <a:bodyPr>
            <a:noAutofit/>
          </a:bodyPr>
          <a:lstStyle/>
          <a:p>
            <a:pPr lvl="0"/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593" b="947"/>
          <a:stretch/>
        </p:blipFill>
        <p:spPr>
          <a:xfrm>
            <a:off x="137687" y="78376"/>
            <a:ext cx="2611892" cy="6712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CF4392-1006-4FFE-9D6A-6C24F3A870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27"/>
          <a:stretch/>
        </p:blipFill>
        <p:spPr>
          <a:xfrm>
            <a:off x="10527353" y="5769296"/>
            <a:ext cx="1379422" cy="9254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299C96-8294-48BC-B1DF-FF6A4BC3A1DA}"/>
              </a:ext>
            </a:extLst>
          </p:cNvPr>
          <p:cNvSpPr txBox="1"/>
          <p:nvPr/>
        </p:nvSpPr>
        <p:spPr>
          <a:xfrm>
            <a:off x="4118994" y="738231"/>
            <a:ext cx="64083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  <a:latin typeface="Century Gothic" panose="020B0502020202020204" pitchFamily="34" charset="0"/>
              </a:rPr>
              <a:t>GCSE Options Process </a:t>
            </a:r>
          </a:p>
          <a:p>
            <a:pPr algn="ctr"/>
            <a:r>
              <a:rPr lang="en-US" sz="6000" dirty="0">
                <a:solidFill>
                  <a:srgbClr val="FFFF00"/>
                </a:solidFill>
                <a:latin typeface="Century Gothic" panose="020B0502020202020204" pitchFamily="34" charset="0"/>
              </a:rPr>
              <a:t>2024</a:t>
            </a:r>
          </a:p>
          <a:p>
            <a:pPr algn="ctr"/>
            <a:endParaRPr lang="en-US" sz="66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Miss O’Neill- Deputy Headteacher</a:t>
            </a:r>
          </a:p>
          <a:p>
            <a:pPr algn="ctr"/>
            <a:r>
              <a:rPr lang="en-US" sz="2000" b="1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Mr</a:t>
            </a:r>
            <a:r>
              <a:rPr lang="en-US" sz="2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Brodigan</a:t>
            </a:r>
            <a:r>
              <a:rPr lang="en-US" sz="2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- Assistant Headteacher</a:t>
            </a:r>
          </a:p>
          <a:p>
            <a:pPr algn="ctr"/>
            <a:r>
              <a:rPr lang="en-US" sz="2000" b="1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Mr</a:t>
            </a:r>
            <a:r>
              <a:rPr lang="en-US" sz="2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Baxter -Head of Year 9</a:t>
            </a:r>
            <a:endParaRPr lang="en-GB" sz="20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927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5DFF85-FEF1-4D13-A688-399787EE1B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93372" y="2743200"/>
            <a:ext cx="3171039" cy="3026096"/>
          </a:xfrm>
        </p:spPr>
        <p:txBody>
          <a:bodyPr>
            <a:noAutofit/>
          </a:bodyPr>
          <a:lstStyle/>
          <a:p>
            <a:pPr lvl="0"/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593" b="947"/>
          <a:stretch/>
        </p:blipFill>
        <p:spPr>
          <a:xfrm>
            <a:off x="137687" y="78376"/>
            <a:ext cx="2611892" cy="6712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9A250B-AB91-4B18-96DE-19E0E4E4E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079" y="549727"/>
            <a:ext cx="9004271" cy="57585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92B311-6271-428D-BD14-843BBE54E054}"/>
              </a:ext>
            </a:extLst>
          </p:cNvPr>
          <p:cNvSpPr/>
          <p:nvPr/>
        </p:nvSpPr>
        <p:spPr>
          <a:xfrm>
            <a:off x="3766657" y="2105637"/>
            <a:ext cx="7323589" cy="746620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Thursday 11</a:t>
            </a:r>
            <a:r>
              <a:rPr lang="en-US" sz="2800" baseline="30000" dirty="0">
                <a:latin typeface="Century Gothic" panose="020B0502020202020204" pitchFamily="34" charset="0"/>
              </a:rPr>
              <a:t>th</a:t>
            </a:r>
            <a:r>
              <a:rPr lang="en-US" sz="2800" dirty="0">
                <a:latin typeface="Century Gothic" panose="020B0502020202020204" pitchFamily="34" charset="0"/>
              </a:rPr>
              <a:t> January 2024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BAD1B-95F2-409C-9B5E-188F9BAC6B25}"/>
              </a:ext>
            </a:extLst>
          </p:cNvPr>
          <p:cNvSpPr txBox="1"/>
          <p:nvPr/>
        </p:nvSpPr>
        <p:spPr>
          <a:xfrm>
            <a:off x="4018327" y="5184396"/>
            <a:ext cx="1862356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Email sent to students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814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5DFF85-FEF1-4D13-A688-399787EE1B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93372" y="2743200"/>
            <a:ext cx="3171039" cy="3026096"/>
          </a:xfrm>
        </p:spPr>
        <p:txBody>
          <a:bodyPr>
            <a:noAutofit/>
          </a:bodyPr>
          <a:lstStyle/>
          <a:p>
            <a:pPr lvl="0"/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593" b="947"/>
          <a:stretch/>
        </p:blipFill>
        <p:spPr>
          <a:xfrm>
            <a:off x="137687" y="78376"/>
            <a:ext cx="2611892" cy="6712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4E7275-E0C0-49E0-99A6-AFAEB2C59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847" y="1739464"/>
            <a:ext cx="5343525" cy="40862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ADE9CE-60C1-4A45-88C4-5C95ECCD6DFF}"/>
              </a:ext>
            </a:extLst>
          </p:cNvPr>
          <p:cNvSpPr/>
          <p:nvPr/>
        </p:nvSpPr>
        <p:spPr>
          <a:xfrm>
            <a:off x="3151224" y="136423"/>
            <a:ext cx="4331756" cy="1379737"/>
          </a:xfrm>
          <a:prstGeom prst="rect">
            <a:avLst/>
          </a:prstGeom>
          <a:solidFill>
            <a:srgbClr val="263250"/>
          </a:solidFill>
          <a:ln>
            <a:solidFill>
              <a:srgbClr val="2632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kern="1400" dirty="0">
                <a:solidFill>
                  <a:srgbClr val="FFFF00"/>
                </a:solidFill>
                <a:latin typeface="Century Gothic" panose="020B0502020202020204" pitchFamily="34" charset="0"/>
              </a:rPr>
              <a:t>An email from </a:t>
            </a:r>
            <a:r>
              <a:rPr lang="en-US" u="sng" kern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noreply@sims.co.uk</a:t>
            </a:r>
            <a:r>
              <a:rPr lang="en-US" kern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kern="1400" dirty="0">
                <a:solidFill>
                  <a:srgbClr val="FFFF00"/>
                </a:solidFill>
                <a:latin typeface="Century Gothic" panose="020B0502020202020204" pitchFamily="34" charset="0"/>
              </a:rPr>
              <a:t>will be sent to your school email address to invite you to register for SIMS Options.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A6E009-EE0A-4CA5-9BD0-68D9CC7B901E}"/>
              </a:ext>
            </a:extLst>
          </p:cNvPr>
          <p:cNvSpPr/>
          <p:nvPr/>
        </p:nvSpPr>
        <p:spPr>
          <a:xfrm>
            <a:off x="2951286" y="3845755"/>
            <a:ext cx="3055231" cy="1709379"/>
          </a:xfrm>
          <a:prstGeom prst="rect">
            <a:avLst/>
          </a:prstGeom>
          <a:solidFill>
            <a:srgbClr val="263250"/>
          </a:solidFill>
          <a:ln>
            <a:solidFill>
              <a:srgbClr val="2632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FFFF00"/>
                </a:solidFill>
                <a:latin typeface="Century Gothic" panose="020B0502020202020204" pitchFamily="34" charset="0"/>
              </a:rPr>
              <a:t>Follow the step by step guide Pages 5-10 of the options booklet to activate and register your account</a:t>
            </a:r>
          </a:p>
        </p:txBody>
      </p:sp>
    </p:spTree>
    <p:extLst>
      <p:ext uri="{BB962C8B-B14F-4D97-AF65-F5344CB8AC3E}">
        <p14:creationId xmlns:p14="http://schemas.microsoft.com/office/powerpoint/2010/main" val="221770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5DFF85-FEF1-4D13-A688-399787EE1B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7197" y="2906380"/>
            <a:ext cx="3171039" cy="3026096"/>
          </a:xfrm>
        </p:spPr>
        <p:txBody>
          <a:bodyPr>
            <a:noAutofit/>
          </a:bodyPr>
          <a:lstStyle/>
          <a:p>
            <a:pPr lvl="0"/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593" b="947"/>
          <a:stretch/>
        </p:blipFill>
        <p:spPr>
          <a:xfrm>
            <a:off x="137687" y="78376"/>
            <a:ext cx="2611892" cy="6712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CF4392-1006-4FFE-9D6A-6C24F3A870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27"/>
          <a:stretch/>
        </p:blipFill>
        <p:spPr>
          <a:xfrm>
            <a:off x="10527353" y="5769296"/>
            <a:ext cx="1379422" cy="9254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E9FA6C-098D-4BF1-AE94-023E10ACCA98}"/>
              </a:ext>
            </a:extLst>
          </p:cNvPr>
          <p:cNvSpPr txBox="1"/>
          <p:nvPr/>
        </p:nvSpPr>
        <p:spPr>
          <a:xfrm>
            <a:off x="2971800" y="660079"/>
            <a:ext cx="3038475" cy="280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100" kern="140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FCD032-EA6B-4423-87B7-5F378824D6DC}"/>
              </a:ext>
            </a:extLst>
          </p:cNvPr>
          <p:cNvSpPr txBox="1"/>
          <p:nvPr/>
        </p:nvSpPr>
        <p:spPr>
          <a:xfrm>
            <a:off x="7185902" y="3330830"/>
            <a:ext cx="4868411" cy="280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100" kern="140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E0CE45-CC55-4CBF-A08C-4673E2F3C6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216"/>
          <a:stretch/>
        </p:blipFill>
        <p:spPr>
          <a:xfrm>
            <a:off x="7427223" y="506214"/>
            <a:ext cx="4385767" cy="458130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BD06D2A-5072-405E-90CF-D24CBA475FB2}"/>
              </a:ext>
            </a:extLst>
          </p:cNvPr>
          <p:cNvSpPr txBox="1"/>
          <p:nvPr/>
        </p:nvSpPr>
        <p:spPr>
          <a:xfrm>
            <a:off x="2893027" y="1857222"/>
            <a:ext cx="4307470" cy="1754326"/>
          </a:xfrm>
          <a:prstGeom prst="rect">
            <a:avLst/>
          </a:prstGeom>
          <a:solidFill>
            <a:srgbClr val="1D2D4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Century Gothic" panose="020B0502020202020204" pitchFamily="34" charset="0"/>
              </a:rPr>
              <a:t>Once registered, you will need to go to the SIMS Options website and login to access the Options page.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Century Gothic" panose="020B0502020202020204" pitchFamily="34" charset="0"/>
              </a:rPr>
              <a:t>Type 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https://www.sims-options.co.uk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b="1" dirty="0">
                <a:solidFill>
                  <a:srgbClr val="FFFF00"/>
                </a:solidFill>
                <a:latin typeface="Century Gothic" panose="020B0502020202020204" pitchFamily="34" charset="0"/>
              </a:rPr>
              <a:t> in your web browser and the following page will open: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F4681AE-7DAB-4CE9-85C4-B2AF8681A5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2198" y="3998069"/>
            <a:ext cx="3171039" cy="251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18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5DFF85-FEF1-4D13-A688-399787EE1B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93372" y="2743200"/>
            <a:ext cx="3171039" cy="3026096"/>
          </a:xfrm>
        </p:spPr>
        <p:txBody>
          <a:bodyPr>
            <a:noAutofit/>
          </a:bodyPr>
          <a:lstStyle/>
          <a:p>
            <a:pPr lvl="0"/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593" b="947"/>
          <a:stretch/>
        </p:blipFill>
        <p:spPr>
          <a:xfrm>
            <a:off x="137687" y="78376"/>
            <a:ext cx="2611892" cy="6712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CF4392-1006-4FFE-9D6A-6C24F3A870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27"/>
          <a:stretch/>
        </p:blipFill>
        <p:spPr>
          <a:xfrm>
            <a:off x="10527353" y="5769296"/>
            <a:ext cx="1379422" cy="9254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CF5BD9-B429-48AC-BAEF-1266B93EAB71}"/>
              </a:ext>
            </a:extLst>
          </p:cNvPr>
          <p:cNvSpPr txBox="1"/>
          <p:nvPr/>
        </p:nvSpPr>
        <p:spPr>
          <a:xfrm>
            <a:off x="2924174" y="181032"/>
            <a:ext cx="9267825" cy="721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kern="1400" dirty="0">
                <a:ln>
                  <a:noFill/>
                </a:ln>
                <a:solidFill>
                  <a:srgbClr val="FFFF00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You can then make your choices by clicking on the course items from the screen displayed. You will have sections for guided choices and free choices</a:t>
            </a:r>
            <a:endParaRPr lang="en-GB" sz="1100" kern="1400" dirty="0">
              <a:ln>
                <a:noFill/>
              </a:ln>
              <a:solidFill>
                <a:srgbClr val="FFFF00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1AC3AA-5EC8-449D-9EEA-FFE739F01449}"/>
              </a:ext>
            </a:extLst>
          </p:cNvPr>
          <p:cNvSpPr txBox="1"/>
          <p:nvPr/>
        </p:nvSpPr>
        <p:spPr>
          <a:xfrm>
            <a:off x="2749579" y="3244907"/>
            <a:ext cx="7848601" cy="1016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kern="1400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When choosing ‘free choices’ remember to do this is order of preference and choose 2 reserves which will go orange</a:t>
            </a:r>
            <a:r>
              <a:rPr lang="en-GB" sz="1800" kern="1400" dirty="0">
                <a:ln>
                  <a:noFill/>
                </a:ln>
                <a:solidFill>
                  <a:srgbClr val="FFFF00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endParaRPr lang="en-GB" sz="1100" kern="1400" dirty="0">
              <a:ln>
                <a:noFill/>
              </a:ln>
              <a:solidFill>
                <a:srgbClr val="FFFF00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100" kern="140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A3978CC9-53BC-43D7-8778-1ECA0DAD5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088" y="3963006"/>
            <a:ext cx="6565901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1AA12B-9262-46E4-938C-56C6E4C8BB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364" t="29854" r="364"/>
          <a:stretch/>
        </p:blipFill>
        <p:spPr>
          <a:xfrm>
            <a:off x="2924174" y="933476"/>
            <a:ext cx="5473206" cy="232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4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3452-16D6-4026-A4C1-491732D6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0" y="365125"/>
            <a:ext cx="8244840" cy="1325563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Selecting Options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5DFF85-FEF1-4D13-A688-399787EE1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6074" y="1825625"/>
            <a:ext cx="8467725" cy="4351338"/>
          </a:xfrm>
        </p:spPr>
        <p:txBody>
          <a:bodyPr>
            <a:noAutofit/>
          </a:bodyPr>
          <a:lstStyle/>
          <a:p>
            <a:pPr lvl="0"/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593" b="947"/>
          <a:stretch/>
        </p:blipFill>
        <p:spPr>
          <a:xfrm>
            <a:off x="137687" y="78376"/>
            <a:ext cx="2611892" cy="6712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CF4392-1006-4FFE-9D6A-6C24F3A870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27"/>
          <a:stretch/>
        </p:blipFill>
        <p:spPr>
          <a:xfrm>
            <a:off x="10527353" y="5769296"/>
            <a:ext cx="1379422" cy="9254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AFAB9A-A336-4801-9793-8C283355C1ED}"/>
              </a:ext>
            </a:extLst>
          </p:cNvPr>
          <p:cNvSpPr txBox="1"/>
          <p:nvPr/>
        </p:nvSpPr>
        <p:spPr>
          <a:xfrm>
            <a:off x="2886073" y="1639176"/>
            <a:ext cx="8467725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 </a:t>
            </a:r>
            <a:r>
              <a:rPr lang="en-GB" sz="2400" b="1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SHOULD</a:t>
            </a:r>
            <a:r>
              <a:rPr lang="en-GB" sz="2400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influence choice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Enjoyment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Talent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Career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Recommendation</a:t>
            </a:r>
          </a:p>
          <a:p>
            <a:endParaRPr lang="en-GB" sz="2400" dirty="0">
              <a:solidFill>
                <a:srgbClr val="FFFF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FFFF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GB" sz="2400" b="1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 SHOULD NOT </a:t>
            </a:r>
            <a:r>
              <a:rPr lang="en-GB" sz="2400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be influenced by</a:t>
            </a:r>
            <a:r>
              <a:rPr lang="en-GB" sz="2400" b="1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</a:p>
          <a:p>
            <a:pPr marL="777240" indent="-742950">
              <a:buFont typeface="+mj-lt"/>
              <a:buAutoNum type="arabicPeriod"/>
            </a:pPr>
            <a:r>
              <a:rPr lang="en-GB" sz="2400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Friends</a:t>
            </a:r>
          </a:p>
          <a:p>
            <a:pPr marL="777240" indent="-742950">
              <a:buFont typeface="+mj-lt"/>
              <a:buAutoNum type="arabicPeriod"/>
            </a:pPr>
            <a:r>
              <a:rPr lang="en-GB" sz="2400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Liking a teacher</a:t>
            </a:r>
          </a:p>
          <a:p>
            <a:pPr marL="777240" indent="-742950">
              <a:buFont typeface="+mj-lt"/>
              <a:buAutoNum type="arabicPeriod"/>
            </a:pPr>
            <a:r>
              <a:rPr lang="en-GB" sz="2400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Thinking that any course is easy… they are all </a:t>
            </a:r>
            <a:r>
              <a:rPr lang="en-GB" sz="2400" b="1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demanding</a:t>
            </a:r>
            <a:endParaRPr lang="en-US" sz="2400" dirty="0">
              <a:solidFill>
                <a:srgbClr val="FFFF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57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273050"/>
            <a:ext cx="880872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 happens next?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27376" y="1603681"/>
            <a:ext cx="8230650" cy="5040400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Ensure that your child selects their option subjects in the order of preference, so that they have a greater chance of receiving their top choices.</a:t>
            </a:r>
          </a:p>
          <a:p>
            <a:r>
              <a:rPr lang="en-GB" dirty="0">
                <a:solidFill>
                  <a:srgbClr val="FFFF00"/>
                </a:solidFill>
              </a:rPr>
              <a:t>We will endeavour to allocate your child their choices, but </a:t>
            </a:r>
            <a:r>
              <a:rPr lang="en-GB" u="sng" dirty="0">
                <a:solidFill>
                  <a:srgbClr val="FFFF00"/>
                </a:solidFill>
              </a:rPr>
              <a:t>cannot guarantee all choices</a:t>
            </a:r>
            <a:r>
              <a:rPr lang="en-GB" dirty="0">
                <a:solidFill>
                  <a:srgbClr val="FFFF00"/>
                </a:solidFill>
              </a:rPr>
              <a:t>.</a:t>
            </a:r>
          </a:p>
          <a:p>
            <a:r>
              <a:rPr lang="en-GB" dirty="0">
                <a:solidFill>
                  <a:srgbClr val="FFFF00"/>
                </a:solidFill>
              </a:rPr>
              <a:t>Your child will find out their choices in June when the timetable has been finalised.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000" kern="14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GB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7E3DA0-618E-439F-951C-D6FC0D7CD6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93" b="947"/>
          <a:stretch/>
        </p:blipFill>
        <p:spPr>
          <a:xfrm>
            <a:off x="137687" y="78376"/>
            <a:ext cx="2611892" cy="6712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6CB162-283F-4C60-8F1F-AE618562E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6915" y="5905040"/>
            <a:ext cx="1377815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25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273050"/>
            <a:ext cx="8808720" cy="114300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Who can your child ask for help?</a:t>
            </a:r>
            <a:endParaRPr lang="en-US" sz="5400" dirty="0">
              <a:solidFill>
                <a:schemeClr val="tx2">
                  <a:lumMod val="20000"/>
                  <a:lumOff val="8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27376" y="1603681"/>
            <a:ext cx="8230650" cy="5040400"/>
          </a:xfrm>
        </p:spPr>
        <p:txBody>
          <a:bodyPr>
            <a:noAutofit/>
          </a:bodyPr>
          <a:lstStyle/>
          <a:p>
            <a:pPr marL="359994" indent="-359994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kern="1400" dirty="0">
                <a:solidFill>
                  <a:srgbClr val="FFFF00"/>
                </a:solidFill>
              </a:rPr>
              <a:t>Form Tutor</a:t>
            </a:r>
            <a:endParaRPr lang="en-GB" sz="1200" kern="1400" dirty="0">
              <a:solidFill>
                <a:srgbClr val="FFFF00"/>
              </a:solidFill>
            </a:endParaRPr>
          </a:p>
          <a:p>
            <a:pPr marL="359994" indent="-359994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kern="1400" dirty="0">
                <a:solidFill>
                  <a:srgbClr val="FFFF00"/>
                </a:solidFill>
              </a:rPr>
              <a:t>Subject Teachers</a:t>
            </a:r>
            <a:endParaRPr lang="en-GB" sz="1200" kern="1400" dirty="0">
              <a:solidFill>
                <a:srgbClr val="FFFF00"/>
              </a:solidFill>
            </a:endParaRPr>
          </a:p>
          <a:p>
            <a:pPr marL="359994" indent="-359994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kern="1400" dirty="0">
                <a:solidFill>
                  <a:srgbClr val="FFFF00"/>
                </a:solidFill>
                <a:latin typeface="Century Gothic" panose="020B0502020202020204" pitchFamily="34" charset="0"/>
              </a:rPr>
              <a:t>Mr Baxter, Head of Year 9: </a:t>
            </a:r>
            <a:r>
              <a:rPr lang="en-GB" sz="1600" kern="1400" dirty="0">
                <a:solidFill>
                  <a:srgbClr val="00B0F0"/>
                </a:solidFill>
                <a:latin typeface="Century Gothic" panose="020B0502020202020204" pitchFamily="34" charset="0"/>
              </a:rPr>
              <a:t>Richard.Baxter@chasehigh.org   </a:t>
            </a:r>
            <a:endParaRPr lang="en-GB" sz="1200" kern="1400" dirty="0">
              <a:solidFill>
                <a:srgbClr val="00B0F0"/>
              </a:solidFill>
            </a:endParaRPr>
          </a:p>
          <a:p>
            <a:pPr marL="359994" indent="-359994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kern="1400" dirty="0">
                <a:solidFill>
                  <a:srgbClr val="FFFF00"/>
                </a:solidFill>
                <a:latin typeface="Century Gothic" panose="020B0502020202020204" pitchFamily="34" charset="0"/>
              </a:rPr>
              <a:t>Mrs Ringrose, Year 9 Administrator:  </a:t>
            </a:r>
            <a:r>
              <a:rPr lang="en-GB" sz="1600" kern="1400" dirty="0">
                <a:solidFill>
                  <a:srgbClr val="00B0F0"/>
                </a:solidFill>
                <a:latin typeface="Century Gothic" panose="020B0502020202020204" pitchFamily="34" charset="0"/>
              </a:rPr>
              <a:t>Natasha.Ringrose@chasehigh.org </a:t>
            </a:r>
            <a:endParaRPr lang="en-GB" sz="1200" kern="1400" dirty="0">
              <a:solidFill>
                <a:srgbClr val="00B0F0"/>
              </a:solidFill>
            </a:endParaRPr>
          </a:p>
          <a:p>
            <a:pPr marL="359994" indent="-359994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kern="1400" dirty="0">
                <a:solidFill>
                  <a:srgbClr val="FFFF00"/>
                </a:solidFill>
                <a:latin typeface="Century Gothic" panose="020B0502020202020204" pitchFamily="34" charset="0"/>
              </a:rPr>
              <a:t>Mrs Lamb, Head of Key Stage 3: </a:t>
            </a:r>
            <a:r>
              <a:rPr lang="en-GB" sz="1600" kern="1400" dirty="0">
                <a:solidFill>
                  <a:srgbClr val="00B0F0"/>
                </a:solidFill>
                <a:latin typeface="Century Gothic" panose="020B0502020202020204" pitchFamily="34" charset="0"/>
              </a:rPr>
              <a:t>Amy.Lamb@chasehigh.org </a:t>
            </a:r>
            <a:endParaRPr lang="en-GB" sz="1200" kern="1400" dirty="0">
              <a:solidFill>
                <a:srgbClr val="00B0F0"/>
              </a:solidFill>
            </a:endParaRPr>
          </a:p>
          <a:p>
            <a:pPr marL="359994" indent="-359994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kern="1400" dirty="0">
                <a:solidFill>
                  <a:srgbClr val="FFFF00"/>
                </a:solidFill>
                <a:latin typeface="Century Gothic" panose="020B0502020202020204" pitchFamily="34" charset="0"/>
              </a:rPr>
              <a:t>Mr </a:t>
            </a:r>
            <a:r>
              <a:rPr lang="en-GB" sz="1600" kern="140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Brodigan</a:t>
            </a:r>
            <a:r>
              <a:rPr lang="en-GB" sz="1600" kern="1400" dirty="0">
                <a:solidFill>
                  <a:srgbClr val="FFFF00"/>
                </a:solidFill>
              </a:rPr>
              <a:t>, Assistant Headteacher –Exams and Timetable: </a:t>
            </a:r>
            <a:endParaRPr lang="en-GB" sz="1200" kern="1400" dirty="0">
              <a:solidFill>
                <a:srgbClr val="FFFF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kern="1400" dirty="0">
                <a:solidFill>
                  <a:srgbClr val="00B0F0"/>
                </a:solidFill>
                <a:latin typeface="Century Gothic" panose="020B0502020202020204" pitchFamily="34" charset="0"/>
              </a:rPr>
              <a:t>Colin.Brodigan@chasehigh.org</a:t>
            </a:r>
            <a:endParaRPr lang="en-GB" sz="1200" kern="14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More detailed information about the content of the examination courses offered can be found on the “Subjects” page of the Chase High School website:</a:t>
            </a:r>
          </a:p>
          <a:p>
            <a:pPr marL="0" indent="0">
              <a:buNone/>
            </a:pPr>
            <a:r>
              <a:rPr lang="en-GB" sz="1600" u="sng" dirty="0">
                <a:latin typeface="Century Gothic" panose="020B0502020202020204" pitchFamily="34" charset="0"/>
                <a:hlinkClick r:id="rId3"/>
              </a:rPr>
              <a:t>https://www.chasehigh.org/curriculum/subjects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000" kern="14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GB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7E3DA0-618E-439F-951C-D6FC0D7CD6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93" b="947"/>
          <a:stretch/>
        </p:blipFill>
        <p:spPr>
          <a:xfrm>
            <a:off x="137687" y="78376"/>
            <a:ext cx="2611892" cy="6712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6CB162-283F-4C60-8F1F-AE618562E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6915" y="5905040"/>
            <a:ext cx="1377815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9096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1E7D85-0945-46C5-A158-9BA03F0E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0" y="365125"/>
            <a:ext cx="8336280" cy="1325563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  <a:latin typeface="Century Gothic" panose="020B0502020202020204" pitchFamily="34" charset="0"/>
              </a:rPr>
              <a:t>Role of the parent/carer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5DFF85-FEF1-4D13-A688-399787EE1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100" y="1825625"/>
            <a:ext cx="8267700" cy="4351338"/>
          </a:xfrm>
        </p:spPr>
        <p:txBody>
          <a:bodyPr>
            <a:noAutofit/>
          </a:bodyPr>
          <a:lstStyle/>
          <a:p>
            <a:pPr lvl="0"/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593" b="947"/>
          <a:stretch/>
        </p:blipFill>
        <p:spPr>
          <a:xfrm>
            <a:off x="137687" y="78376"/>
            <a:ext cx="2611892" cy="6712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CF4392-1006-4FFE-9D6A-6C24F3A870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27"/>
          <a:stretch/>
        </p:blipFill>
        <p:spPr>
          <a:xfrm>
            <a:off x="10527353" y="5769296"/>
            <a:ext cx="1379422" cy="9254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CC3479-9E42-4C8F-BD08-D54E5F4ED57E}"/>
              </a:ext>
            </a:extLst>
          </p:cNvPr>
          <p:cNvSpPr txBox="1"/>
          <p:nvPr/>
        </p:nvSpPr>
        <p:spPr>
          <a:xfrm>
            <a:off x="2902592" y="1874728"/>
            <a:ext cx="915172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Guidance – who to talk 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Informed – understand the process and       implications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Work with us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Ensure that online form is completed by </a:t>
            </a:r>
            <a:r>
              <a:rPr lang="en-GB" sz="2800" b="1" u="sng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Thursday     1</a:t>
            </a:r>
            <a:r>
              <a:rPr lang="en-GB" sz="2800" b="1" u="sng" baseline="30000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</a:t>
            </a:r>
            <a:r>
              <a:rPr lang="en-GB" sz="2800" b="1" u="sng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February 2024</a:t>
            </a:r>
            <a:endParaRPr lang="en-GB" b="1" u="sng" dirty="0">
              <a:solidFill>
                <a:srgbClr val="FFFF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5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591" y="230901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Making choices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02591" y="1274475"/>
            <a:ext cx="787726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accent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Here are some things you need  to know, do and think about...</a:t>
            </a:r>
          </a:p>
          <a:p>
            <a:endParaRPr lang="en-GB" sz="2000" dirty="0">
              <a:solidFill>
                <a:schemeClr val="bg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law says you must stay in learning until the age of 18. </a:t>
            </a:r>
          </a:p>
          <a:p>
            <a:pPr marL="0" indent="0">
              <a:buNone/>
            </a:pPr>
            <a:endParaRPr lang="en-GB" sz="2000" b="1" dirty="0">
              <a:solidFill>
                <a:srgbClr val="FFFF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Learning includes sixth form, college, training, or full time work as long as it includes some part time learning e.g. an apprenticeship.</a:t>
            </a:r>
          </a:p>
          <a:p>
            <a:pPr marL="0" indent="0">
              <a:buNone/>
            </a:pPr>
            <a:endParaRPr lang="en-GB" sz="2000" dirty="0">
              <a:solidFill>
                <a:srgbClr val="FFFF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GB" sz="2000" b="1" u="sng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 pick GCSEs options </a:t>
            </a:r>
            <a:r>
              <a:rPr lang="en-GB" sz="2000" b="1" u="sng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 Year </a:t>
            </a:r>
            <a:r>
              <a:rPr lang="en-GB" sz="2000" b="1" u="sng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9.</a:t>
            </a:r>
          </a:p>
          <a:p>
            <a:endParaRPr lang="en-GB" sz="2000" dirty="0">
              <a:solidFill>
                <a:srgbClr val="FFFF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 usually pick your next step in Year 11.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2A10C9-9980-4713-B8FF-3DD7473ACD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93" b="947"/>
          <a:stretch/>
        </p:blipFill>
        <p:spPr>
          <a:xfrm>
            <a:off x="106201" y="113455"/>
            <a:ext cx="2611892" cy="6712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2451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7A87-F3C4-44D6-BA1C-39C07C101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4898" y="214123"/>
            <a:ext cx="6888061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Curriculum in Year 10 &amp; 11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5DFF85-FEF1-4D13-A688-399787EE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593" b="947"/>
          <a:stretch/>
        </p:blipFill>
        <p:spPr>
          <a:xfrm>
            <a:off x="137687" y="78376"/>
            <a:ext cx="2611892" cy="6712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CF4392-1006-4FFE-9D6A-6C24F3A870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27"/>
          <a:stretch/>
        </p:blipFill>
        <p:spPr>
          <a:xfrm>
            <a:off x="10527353" y="5769296"/>
            <a:ext cx="1379422" cy="9254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C2B8C9-82A1-4699-A82B-251317332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826" y="1539686"/>
            <a:ext cx="7528027" cy="417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89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CutO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1110" y="125835"/>
            <a:ext cx="8590327" cy="644274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34018" y="0"/>
            <a:ext cx="8229600" cy="1399032"/>
          </a:xfrm>
        </p:spPr>
        <p:txBody>
          <a:bodyPr>
            <a:normAutofit/>
          </a:bodyPr>
          <a:lstStyle/>
          <a:p>
            <a:r>
              <a:rPr lang="en-GB" sz="7200" dirty="0">
                <a:solidFill>
                  <a:srgbClr val="FF0000"/>
                </a:solidFill>
              </a:rPr>
              <a:t>The Choices</a:t>
            </a:r>
          </a:p>
        </p:txBody>
      </p:sp>
    </p:spTree>
    <p:extLst>
      <p:ext uri="{BB962C8B-B14F-4D97-AF65-F5344CB8AC3E}">
        <p14:creationId xmlns:p14="http://schemas.microsoft.com/office/powerpoint/2010/main" val="92416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7CC4C-BA77-4157-A45B-1E6FD4C8E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1008" y="266686"/>
            <a:ext cx="7723464" cy="165576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entury Gothic" panose="020B0502020202020204" pitchFamily="34" charset="0"/>
              </a:rPr>
              <a:t>Guided Choices</a:t>
            </a:r>
            <a:endParaRPr lang="en-GB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5DFF85-FEF1-4D13-A688-399787EE1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3985" y="2190110"/>
            <a:ext cx="7530517" cy="1655762"/>
          </a:xfrm>
        </p:spPr>
        <p:txBody>
          <a:bodyPr>
            <a:noAutofit/>
          </a:bodyPr>
          <a:lstStyle/>
          <a:p>
            <a:pPr lvl="0" algn="l"/>
            <a:r>
              <a:rPr lang="en-US" dirty="0">
                <a:solidFill>
                  <a:srgbClr val="FFFF00"/>
                </a:solidFill>
                <a:latin typeface="Century Gothic" panose="020B0502020202020204" pitchFamily="34" charset="0"/>
              </a:rPr>
              <a:t>We are ambitious for you to have the same chances as students in all other schools, so the EBacc is core to our curriculum offer: </a:t>
            </a:r>
          </a:p>
          <a:p>
            <a:pPr lvl="0" algn="l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All students MUST choose either History or Geography.</a:t>
            </a:r>
          </a:p>
          <a:p>
            <a:pPr lvl="0" algn="l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FF00"/>
                </a:solidFill>
                <a:latin typeface="Century Gothic" panose="020B0502020202020204" pitchFamily="34" charset="0"/>
              </a:rPr>
              <a:t>The majority of students</a:t>
            </a:r>
            <a:r>
              <a:rPr lang="en-US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are EXPECTED to choose a language.</a:t>
            </a: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593" b="947"/>
          <a:stretch/>
        </p:blipFill>
        <p:spPr>
          <a:xfrm>
            <a:off x="137687" y="78376"/>
            <a:ext cx="2611892" cy="6712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CF4392-1006-4FFE-9D6A-6C24F3A870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27"/>
          <a:stretch/>
        </p:blipFill>
        <p:spPr>
          <a:xfrm>
            <a:off x="10527353" y="5769296"/>
            <a:ext cx="1379422" cy="92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9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5DFF85-FEF1-4D13-A688-399787EE1B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93372" y="2743200"/>
            <a:ext cx="3171039" cy="3026096"/>
          </a:xfrm>
        </p:spPr>
        <p:txBody>
          <a:bodyPr>
            <a:noAutofit/>
          </a:bodyPr>
          <a:lstStyle/>
          <a:p>
            <a:pPr lvl="0"/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593" b="947"/>
          <a:stretch/>
        </p:blipFill>
        <p:spPr>
          <a:xfrm>
            <a:off x="137687" y="78376"/>
            <a:ext cx="2611892" cy="6712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CF4392-1006-4FFE-9D6A-6C24F3A870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27"/>
          <a:stretch/>
        </p:blipFill>
        <p:spPr>
          <a:xfrm>
            <a:off x="10527353" y="5769296"/>
            <a:ext cx="1379422" cy="925418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317A450-094B-4EB7-8B88-C4AA7E1635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909673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E871606-F75C-45F0-9D76-AEA31B48BB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255436"/>
              </p:ext>
            </p:extLst>
          </p:nvPr>
        </p:nvGraphicFramePr>
        <p:xfrm>
          <a:off x="3089064" y="-163273"/>
          <a:ext cx="8128000" cy="6712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4523055-2F3D-469E-915E-3770607659B1}"/>
              </a:ext>
            </a:extLst>
          </p:cNvPr>
          <p:cNvSpPr txBox="1"/>
          <p:nvPr/>
        </p:nvSpPr>
        <p:spPr>
          <a:xfrm>
            <a:off x="3022686" y="2754130"/>
            <a:ext cx="44312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Century Gothic" panose="020B0502020202020204" pitchFamily="34" charset="0"/>
              </a:rPr>
              <a:t>When choosing it is important to note that some options subjects cannot be studied together- this is because they are considered variations of the same qualification.</a:t>
            </a:r>
          </a:p>
          <a:p>
            <a:endParaRPr lang="en-US" sz="20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r>
              <a:rPr lang="en-US" sz="2000" dirty="0">
                <a:solidFill>
                  <a:srgbClr val="FFFF00"/>
                </a:solidFill>
                <a:latin typeface="Century Gothic" panose="020B0502020202020204" pitchFamily="34" charset="0"/>
              </a:rPr>
              <a:t>These subjects have been highlighted: Art and Design &amp; Photography, Creative Media &amp; Games Development Media.</a:t>
            </a:r>
            <a:endParaRPr lang="en-GB" sz="20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75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5DFF85-FEF1-4D13-A688-399787EE1B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0"/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593" b="947"/>
          <a:stretch/>
        </p:blipFill>
        <p:spPr>
          <a:xfrm>
            <a:off x="137687" y="78376"/>
            <a:ext cx="2611892" cy="6712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CF4392-1006-4FFE-9D6A-6C24F3A870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27"/>
          <a:stretch/>
        </p:blipFill>
        <p:spPr>
          <a:xfrm>
            <a:off x="10527353" y="5769296"/>
            <a:ext cx="1379422" cy="9254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EA6544-C648-46C1-9B16-ED16E83DDAA3}"/>
              </a:ext>
            </a:extLst>
          </p:cNvPr>
          <p:cNvSpPr txBox="1"/>
          <p:nvPr/>
        </p:nvSpPr>
        <p:spPr>
          <a:xfrm>
            <a:off x="2871288" y="1185514"/>
            <a:ext cx="87716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Century Gothic" panose="020B0502020202020204" pitchFamily="34" charset="0"/>
              </a:rPr>
              <a:t>3% of schools with a similar cohort to our school have all students take Triple Science.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Century Gothic" panose="020B0502020202020204" pitchFamily="34" charset="0"/>
              </a:rPr>
              <a:t>13% of schools with a similar cohort do not allow any students to take Triple Science.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Century Gothic" panose="020B0502020202020204" pitchFamily="34" charset="0"/>
              </a:rPr>
              <a:t>Of the remainder it is split roughly 50:50 as to whether the students or school decides who takes Triple Science.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All students will start Triple Science and differentiate at the end of Year 10.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F6220E-0861-4F9A-863A-55EA503D8352}"/>
              </a:ext>
            </a:extLst>
          </p:cNvPr>
          <p:cNvSpPr txBox="1"/>
          <p:nvPr/>
        </p:nvSpPr>
        <p:spPr>
          <a:xfrm>
            <a:off x="3149600" y="449943"/>
            <a:ext cx="863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Triple Science or Double Science?</a:t>
            </a:r>
            <a:endParaRPr lang="en-GB" sz="3200" b="1" u="sng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9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0208" y="248766"/>
            <a:ext cx="7406640" cy="1356360"/>
          </a:xfrm>
        </p:spPr>
        <p:txBody>
          <a:bodyPr/>
          <a:lstStyle/>
          <a:p>
            <a:pPr algn="ctr"/>
            <a:r>
              <a:rPr lang="en-GB" b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The ‘new style’ GCSEs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7405" y="1605126"/>
            <a:ext cx="8229600" cy="4487376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GB" sz="3200" dirty="0">
                <a:solidFill>
                  <a:srgbClr val="FFFF00"/>
                </a:solidFill>
              </a:rPr>
              <a:t> More rigorous - harder</a:t>
            </a:r>
          </a:p>
          <a:p>
            <a:pPr lvl="1"/>
            <a:r>
              <a:rPr lang="en-GB" sz="3200" dirty="0">
                <a:solidFill>
                  <a:srgbClr val="FFFF00"/>
                </a:solidFill>
              </a:rPr>
              <a:t> Bigger – more content</a:t>
            </a:r>
          </a:p>
          <a:p>
            <a:pPr lvl="1"/>
            <a:r>
              <a:rPr lang="en-GB" sz="3200" dirty="0">
                <a:solidFill>
                  <a:srgbClr val="FFFF00"/>
                </a:solidFill>
              </a:rPr>
              <a:t> Tiers only when necessary</a:t>
            </a:r>
          </a:p>
          <a:p>
            <a:pPr lvl="1"/>
            <a:r>
              <a:rPr lang="en-GB" sz="3200" dirty="0">
                <a:solidFill>
                  <a:srgbClr val="FFFF00"/>
                </a:solidFill>
              </a:rPr>
              <a:t> Linear with terminal exam – little chance to resit (except English and Maths post 16)</a:t>
            </a:r>
          </a:p>
          <a:p>
            <a:pPr lvl="1"/>
            <a:r>
              <a:rPr lang="en-GB" sz="3200" dirty="0">
                <a:solidFill>
                  <a:srgbClr val="FFFF00"/>
                </a:solidFill>
              </a:rPr>
              <a:t> No coursework except in a few subjects (The Arts, Design Technology, Food etc.) </a:t>
            </a:r>
          </a:p>
          <a:p>
            <a:pPr lvl="1"/>
            <a:endParaRPr lang="en-GB" sz="3200" b="1" dirty="0">
              <a:solidFill>
                <a:srgbClr val="FFFF00"/>
              </a:solidFill>
            </a:endParaRPr>
          </a:p>
          <a:p>
            <a:pPr lvl="1"/>
            <a:r>
              <a:rPr lang="en-GB" sz="3200" b="1" dirty="0">
                <a:solidFill>
                  <a:srgbClr val="FFFF00"/>
                </a:solidFill>
              </a:rPr>
              <a:t> And… a new (</a:t>
            </a:r>
            <a:r>
              <a:rPr lang="en-GB" sz="3200" b="1" dirty="0" err="1">
                <a:solidFill>
                  <a:srgbClr val="FFFF00"/>
                </a:solidFill>
              </a:rPr>
              <a:t>ish</a:t>
            </a:r>
            <a:r>
              <a:rPr lang="en-GB" sz="3200" b="1" dirty="0">
                <a:solidFill>
                  <a:srgbClr val="FFFF00"/>
                </a:solidFill>
              </a:rPr>
              <a:t>!) grading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ED5B89-7E9A-42EF-9462-ABBDBAB778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93" b="947"/>
          <a:stretch/>
        </p:blipFill>
        <p:spPr>
          <a:xfrm>
            <a:off x="137687" y="78376"/>
            <a:ext cx="2611892" cy="6712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6584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5DFF85-FEF1-4D13-A688-399787EE1B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93372" y="2743200"/>
            <a:ext cx="3171039" cy="3026096"/>
          </a:xfrm>
        </p:spPr>
        <p:txBody>
          <a:bodyPr>
            <a:noAutofit/>
          </a:bodyPr>
          <a:lstStyle/>
          <a:p>
            <a:pPr lvl="0"/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593" b="947"/>
          <a:stretch/>
        </p:blipFill>
        <p:spPr>
          <a:xfrm>
            <a:off x="137687" y="78376"/>
            <a:ext cx="2611892" cy="6712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127AFC-1044-4434-AF00-4E0958F40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641" y="116631"/>
            <a:ext cx="9020671" cy="6287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29D8E3-AE39-49B0-A5D1-EF2B3FB7EC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90" t="2314" r="22069" b="89085"/>
          <a:stretch/>
        </p:blipFill>
        <p:spPr>
          <a:xfrm>
            <a:off x="6847597" y="482243"/>
            <a:ext cx="2029876" cy="5040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B53112-492B-4161-87D6-E4A170ED8F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90" t="2314" r="22069" b="89085"/>
          <a:stretch/>
        </p:blipFill>
        <p:spPr>
          <a:xfrm>
            <a:off x="3473394" y="5833179"/>
            <a:ext cx="7442956" cy="17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26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39A3A40A37A34F83FC4849E18F8D31" ma:contentTypeVersion="10" ma:contentTypeDescription="Create a new document." ma:contentTypeScope="" ma:versionID="3d368f015ce302bb60d2e6d316ee5366">
  <xsd:schema xmlns:xsd="http://www.w3.org/2001/XMLSchema" xmlns:xs="http://www.w3.org/2001/XMLSchema" xmlns:p="http://schemas.microsoft.com/office/2006/metadata/properties" xmlns:ns2="66547e43-2278-408f-80bb-28c175a6378f" targetNamespace="http://schemas.microsoft.com/office/2006/metadata/properties" ma:root="true" ma:fieldsID="b37e210f356c20b05aa534b5b77ea404" ns2:_="">
    <xsd:import namespace="66547e43-2278-408f-80bb-28c175a637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547e43-2278-408f-80bb-28c175a637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DEB395-DF63-4AE7-BAEF-CB730534F9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547e43-2278-408f-80bb-28c175a637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4D2734-ADF8-464F-BD87-5D789553D3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6BF86D-715E-47BD-BE94-EB95FA04346D}">
  <ds:schemaRefs>
    <ds:schemaRef ds:uri="66547e43-2278-408f-80bb-28c175a6378f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10245</TotalTime>
  <Words>775</Words>
  <Application>Microsoft Office PowerPoint</Application>
  <PresentationFormat>Widescreen</PresentationFormat>
  <Paragraphs>111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</vt:lpstr>
      <vt:lpstr>Office Theme</vt:lpstr>
      <vt:lpstr>PowerPoint Presentation</vt:lpstr>
      <vt:lpstr>Making choices</vt:lpstr>
      <vt:lpstr>Curriculum in Year 10 &amp; 11</vt:lpstr>
      <vt:lpstr>The Choices</vt:lpstr>
      <vt:lpstr>Guided Choices</vt:lpstr>
      <vt:lpstr>PowerPoint Presentation</vt:lpstr>
      <vt:lpstr>PowerPoint Presentation</vt:lpstr>
      <vt:lpstr>The ‘new style’ GCSEs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Selecting Options</vt:lpstr>
      <vt:lpstr>What happens next?</vt:lpstr>
      <vt:lpstr>Who can your child ask for help?</vt:lpstr>
      <vt:lpstr>Role of the parent/carer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Chase High Vision</dc:title>
  <dc:creator>Jamie Foster</dc:creator>
  <cp:lastModifiedBy>Zoe Isaacs</cp:lastModifiedBy>
  <cp:revision>137</cp:revision>
  <dcterms:created xsi:type="dcterms:W3CDTF">2021-01-03T15:20:12Z</dcterms:created>
  <dcterms:modified xsi:type="dcterms:W3CDTF">2024-01-16T15:27:11Z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0x010100CA39A3A40A37A34F83FC4849E18F8D31</vt:lpwstr>
  </property>
</Properties>
</file>